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69" r:id="rId3"/>
    <p:sldId id="265" r:id="rId4"/>
    <p:sldId id="267" r:id="rId5"/>
    <p:sldId id="268"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D3D74BC6-8ECB-4C11-961A-9EAD548D5F0C}"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3D74BC6-8ECB-4C11-961A-9EAD548D5F0C}"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3D74BC6-8ECB-4C11-961A-9EAD548D5F0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54E7247-985F-4838-BC8B-ABB891D6EEB8}" type="datetimeFigureOut">
              <a:rPr lang="ar-SA" smtClean="0"/>
              <a:pPr/>
              <a:t>02/01/1438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D3D74BC6-8ECB-4C11-961A-9EAD548D5F0C}"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lum/>
          </a:blip>
          <a:srcRect/>
          <a:stretch>
            <a:fillRect t="-25000" b="-25000"/>
          </a:stretch>
        </a:blipFill>
        <a:effectLst/>
      </p:bgPr>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4E7247-985F-4838-BC8B-ABB891D6EEB8}" type="datetimeFigureOut">
              <a:rPr lang="ar-SA" smtClean="0"/>
              <a:pPr/>
              <a:t>02/01/1438</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D74BC6-8ECB-4C11-961A-9EAD548D5F0C}"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057400"/>
            <a:ext cx="2212848" cy="930817"/>
          </a:xfrm>
        </p:spPr>
        <p:txBody>
          <a:bodyPr/>
          <a:lstStyle/>
          <a:p>
            <a:r>
              <a:rPr lang="ar-SA" dirty="0" smtClean="0"/>
              <a:t>                                  الاتجاهات الحديثة</a:t>
            </a:r>
            <a:endParaRPr lang="ar-SA" dirty="0"/>
          </a:p>
        </p:txBody>
      </p:sp>
      <p:sp>
        <p:nvSpPr>
          <p:cNvPr id="3" name="عنوان فرعي 2"/>
          <p:cNvSpPr>
            <a:spLocks noGrp="1"/>
          </p:cNvSpPr>
          <p:nvPr>
            <p:ph type="body" sz="half" idx="2"/>
          </p:nvPr>
        </p:nvSpPr>
        <p:spPr>
          <a:xfrm>
            <a:off x="609600" y="2971799"/>
            <a:ext cx="1676400" cy="1371601"/>
          </a:xfrm>
        </p:spPr>
        <p:txBody>
          <a:bodyPr>
            <a:normAutofit/>
          </a:bodyPr>
          <a:lstStyle/>
          <a:p>
            <a:pPr algn="ctr"/>
            <a:r>
              <a:rPr lang="ar-SA" b="1" dirty="0" smtClean="0"/>
              <a:t>                                                      لتعليم وتعلم الرياضيات                                                           إعداد                                               د. </a:t>
            </a:r>
            <a:r>
              <a:rPr lang="ar-SA" b="1" dirty="0" err="1" smtClean="0"/>
              <a:t>عبدالله</a:t>
            </a:r>
            <a:r>
              <a:rPr lang="ar-SA" b="1" dirty="0" smtClean="0"/>
              <a:t> بن صالح المقبل                                                             2016</a:t>
            </a:r>
            <a:endParaRPr lang="ar-SA" b="1" dirty="0"/>
          </a:p>
          <a:p>
            <a:endParaRPr lang="ar-SA" dirty="0"/>
          </a:p>
        </p:txBody>
      </p:sp>
      <p:pic>
        <p:nvPicPr>
          <p:cNvPr id="12" name="عنصر نائب للصورة 11" descr="Chrysanthemum.jpg"/>
          <p:cNvPicPr>
            <a:picLocks noGrp="1" noChangeAspect="1"/>
          </p:cNvPicPr>
          <p:nvPr>
            <p:ph type="pic" idx="1"/>
          </p:nvPr>
        </p:nvPicPr>
        <p:blipFill>
          <a:blip r:embed="rId2"/>
          <a:stretch>
            <a:fillRect/>
          </a:stretch>
        </p:blipFill>
        <p:spPr>
          <a:xfrm rot="420000">
            <a:off x="3828693" y="1199517"/>
            <a:ext cx="3931920" cy="393192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600200" y="2743200"/>
            <a:ext cx="6213624" cy="1477328"/>
          </a:xfrm>
          <a:prstGeom prst="rect">
            <a:avLst/>
          </a:prstGeom>
          <a:noFill/>
        </p:spPr>
        <p:txBody>
          <a:bodyPr wrap="none" rtlCol="1">
            <a:spAutoFit/>
          </a:bodyPr>
          <a:lstStyle/>
          <a:p>
            <a:pPr algn="ctr"/>
            <a:r>
              <a:rPr lang="ar-SA" dirty="0" smtClean="0"/>
              <a:t>فيما يلي من شرائح مقدمة لمحاضرة </a:t>
            </a:r>
          </a:p>
          <a:p>
            <a:endParaRPr lang="ar-SA" dirty="0" smtClean="0"/>
          </a:p>
          <a:p>
            <a:r>
              <a:rPr lang="ar-SA" sz="3600" dirty="0" smtClean="0"/>
              <a:t>الاتجاهات الحديثة لتعليم وتعلم الرياضيات</a:t>
            </a:r>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85800" y="1295400"/>
            <a:ext cx="7804731" cy="4832092"/>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2800" b="1" dirty="0" smtClean="0">
                <a:solidFill>
                  <a:srgbClr val="FF0000"/>
                </a:solidFill>
              </a:rPr>
              <a:t>النظرية البنائية</a:t>
            </a:r>
          </a:p>
          <a:p>
            <a:pPr algn="just"/>
            <a:r>
              <a:rPr lang="ar-SA" sz="2800" dirty="0" smtClean="0"/>
              <a:t>	تحدد </a:t>
            </a:r>
            <a:r>
              <a:rPr lang="ar-SA" sz="2800" dirty="0" smtClean="0"/>
              <a:t>هذه النظرية دور المعلم بالموجه والقائد لعملية التعلم.  والطالب له دور نشط وفاعل في عملية التعلم. فيقوم المعلم بتهيئة البيئة التعليمية </a:t>
            </a:r>
            <a:r>
              <a:rPr lang="ar-SA" sz="2800" dirty="0" err="1" smtClean="0"/>
              <a:t>التعلمية</a:t>
            </a:r>
            <a:r>
              <a:rPr lang="ar-SA" sz="2800" dirty="0" smtClean="0"/>
              <a:t> </a:t>
            </a:r>
            <a:r>
              <a:rPr lang="ar-SA" sz="2800" dirty="0" smtClean="0"/>
              <a:t>المناسبة ومصادر التعلم الإضافية واستخدام الاستراتيجيات </a:t>
            </a:r>
            <a:r>
              <a:rPr lang="ar-SA" sz="2800" dirty="0" err="1" smtClean="0"/>
              <a:t>التعلمية</a:t>
            </a:r>
            <a:r>
              <a:rPr lang="ar-SA" sz="2800" dirty="0" smtClean="0"/>
              <a:t> </a:t>
            </a:r>
            <a:r>
              <a:rPr lang="ar-SA" sz="2800" dirty="0" smtClean="0"/>
              <a:t>المناسبة مثل التعلم التعاوني بمجموعات من 2 إلى 5 طلاب في المجموعة الواحدة. وتوجيههم للأنشطة المناسبة وبذلك يقوم الطلاب بدور نشط للحصول على المعلومات واكتساب المهارات والاتجاهات.</a:t>
            </a:r>
          </a:p>
          <a:p>
            <a:pPr algn="just"/>
            <a:r>
              <a:rPr lang="ar-SA" sz="2800" dirty="0" smtClean="0"/>
              <a:t>ويستخدم المعلم في هذا النوع من التعليم طرق وأساليب تقويم مبتكرة مثل أساليب التقويم البديل والمشاريع </a:t>
            </a:r>
            <a:r>
              <a:rPr lang="ar-SA" sz="2800" dirty="0" err="1" smtClean="0"/>
              <a:t>والبورتفوليو</a:t>
            </a:r>
            <a:r>
              <a:rPr lang="ar-SA" sz="2800" dirty="0" smtClean="0"/>
              <a:t> (حقيبة </a:t>
            </a:r>
            <a:r>
              <a:rPr lang="ar-SA" sz="2800" dirty="0" smtClean="0"/>
              <a:t>أو سجل </a:t>
            </a:r>
            <a:r>
              <a:rPr lang="ar-SA" sz="2800" dirty="0" smtClean="0"/>
              <a:t>للتقويم).</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85800" y="1295400"/>
            <a:ext cx="7804731" cy="4401205"/>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2800" b="1" dirty="0" smtClean="0">
                <a:solidFill>
                  <a:srgbClr val="FF0000"/>
                </a:solidFill>
              </a:rPr>
              <a:t>مهارات التفكير وحل المشكلات</a:t>
            </a:r>
          </a:p>
          <a:p>
            <a:pPr algn="just"/>
            <a:r>
              <a:rPr lang="ar-SA" sz="2800" dirty="0" smtClean="0"/>
              <a:t>	يقوم </a:t>
            </a:r>
            <a:r>
              <a:rPr lang="ar-SA" sz="2800" dirty="0" smtClean="0"/>
              <a:t>المعلم بتدريب الطلاب على أساليب حل المشكلات الرياضية والاستقراء والاستنتاج والتقويم والابتكار من خلال المسائل الرياضية. ويترك المعلم الفرصة للطلاب على التدرب لحل المشكلات باستخدام مهارات التفكير المختلفة من خلال العمل فرادى ومجموعات من 2-5. ويدرب الطلاب على مناقشة ما توصلوا إليه من استنتاجات مع زملائهم في مجموعات أو من خلال عرض لطلاب الفصل. وإذا تدرب الطالب على مهارات التفكير المختلفة يستطيع مستقبلا أن يعتمد على قدراته في حل المشكلات الرياضية وشرحها ومناقشتها مع زملائه.</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85800" y="1295400"/>
            <a:ext cx="7804731" cy="5693866"/>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2800" b="1" dirty="0" smtClean="0">
                <a:solidFill>
                  <a:srgbClr val="FF0000"/>
                </a:solidFill>
              </a:rPr>
              <a:t>استخدام التقنية </a:t>
            </a:r>
          </a:p>
          <a:p>
            <a:pPr algn="just"/>
            <a:r>
              <a:rPr lang="ar-SA" sz="2800" dirty="0" smtClean="0"/>
              <a:t>	استخدامات </a:t>
            </a:r>
            <a:r>
              <a:rPr lang="ar-SA" sz="2800" dirty="0" smtClean="0"/>
              <a:t>التقنية في تعليم وتعلم الرياضيات متعددة ومتنوعة. ويستطيع المعلم أن يوظف التقنية كوسيلة للتعليم والتعلم كما يستطيع أن يدمج التقنية في التعليم وهناك فرق كبير </a:t>
            </a:r>
            <a:r>
              <a:rPr lang="ar-SA" sz="2800" dirty="0" smtClean="0"/>
              <a:t>بين استخدام التقنية ودمج التقنية في التعليم والاستخدام </a:t>
            </a:r>
            <a:r>
              <a:rPr lang="ar-SA" sz="2800" dirty="0" smtClean="0"/>
              <a:t>تحدده حاجة الطالب وقدراته والموضوع محل الدرس.</a:t>
            </a:r>
          </a:p>
          <a:p>
            <a:pPr algn="just"/>
            <a:r>
              <a:rPr lang="ar-SA" sz="2800" dirty="0" smtClean="0"/>
              <a:t>ومن استخدامات التقنية:</a:t>
            </a:r>
          </a:p>
          <a:p>
            <a:pPr algn="just"/>
            <a:r>
              <a:rPr lang="ar-SA" sz="2800" dirty="0" smtClean="0"/>
              <a:t>1- مواقع الويب التفاعلية مثل </a:t>
            </a:r>
            <a:r>
              <a:rPr lang="en-US" sz="2800" dirty="0" smtClean="0"/>
              <a:t>Khanacadmy.com</a:t>
            </a:r>
            <a:r>
              <a:rPr lang="ar-SA" sz="2800" dirty="0" smtClean="0"/>
              <a:t>.</a:t>
            </a:r>
          </a:p>
          <a:p>
            <a:pPr algn="just"/>
            <a:r>
              <a:rPr lang="ar-SA" sz="2800" dirty="0" smtClean="0"/>
              <a:t>2- البرامج الحاسوبية مثل </a:t>
            </a:r>
            <a:r>
              <a:rPr lang="en-US" sz="2800" i="1" dirty="0"/>
              <a:t>Geometer's Sketchpad</a:t>
            </a:r>
            <a:r>
              <a:rPr lang="ar-SA" sz="2800" dirty="0" smtClean="0"/>
              <a:t>.</a:t>
            </a:r>
          </a:p>
          <a:p>
            <a:pPr algn="just"/>
            <a:r>
              <a:rPr lang="ar-SA" sz="2800" dirty="0" smtClean="0"/>
              <a:t>3- الآلات الحاسوبية </a:t>
            </a:r>
            <a:r>
              <a:rPr lang="ar-SA" sz="2800" dirty="0" err="1" smtClean="0"/>
              <a:t>الرسومية</a:t>
            </a:r>
            <a:r>
              <a:rPr lang="ar-SA" sz="2800" dirty="0" smtClean="0"/>
              <a:t> </a:t>
            </a:r>
            <a:r>
              <a:rPr lang="en-US" sz="2800" dirty="0" smtClean="0"/>
              <a:t>Graphing Calculators</a:t>
            </a:r>
            <a:r>
              <a:rPr lang="ar-SA" sz="2800" dirty="0" smtClean="0"/>
              <a:t>.</a:t>
            </a:r>
          </a:p>
          <a:p>
            <a:pPr algn="just"/>
            <a:r>
              <a:rPr lang="ar-SA" sz="2800" dirty="0" smtClean="0"/>
              <a:t>4- الآلات الحاسوبية العلمية </a:t>
            </a:r>
            <a:r>
              <a:rPr lang="en-US" sz="2800" dirty="0" smtClean="0"/>
              <a:t>Science Calculators</a:t>
            </a:r>
            <a:r>
              <a:rPr lang="ar-SA" sz="2800" dirty="0" smtClean="0"/>
              <a:t>.</a:t>
            </a:r>
          </a:p>
          <a:p>
            <a:pPr algn="just"/>
            <a:r>
              <a:rPr lang="ar-SA" sz="2800" dirty="0" smtClean="0"/>
              <a:t>وغيرها.</a:t>
            </a:r>
          </a:p>
          <a:p>
            <a:r>
              <a:rPr lang="ar-SA" sz="2800" dirty="0" smtClean="0"/>
              <a:t> </a:t>
            </a: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TotalTime>
  <Words>34</Words>
  <Application>Microsoft Office PowerPoint</Application>
  <PresentationFormat>عرض على الشاشة (3:4)‏</PresentationFormat>
  <Paragraphs>19</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تدفق</vt:lpstr>
      <vt:lpstr>                                  الاتجاهات الحديثة</vt:lpstr>
      <vt:lpstr>الشريحة 2</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الاتجاهات الحديثة</dc:title>
  <dc:creator>welcome</dc:creator>
  <cp:lastModifiedBy>welcome</cp:lastModifiedBy>
  <cp:revision>22</cp:revision>
  <dcterms:created xsi:type="dcterms:W3CDTF">2016-02-15T19:45:59Z</dcterms:created>
  <dcterms:modified xsi:type="dcterms:W3CDTF">2016-10-03T13:09:22Z</dcterms:modified>
</cp:coreProperties>
</file>