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72" r:id="rId1"/>
  </p:sldMasterIdLst>
  <p:notesMasterIdLst>
    <p:notesMasterId r:id="rId20"/>
  </p:notesMasterIdLst>
  <p:sldIdLst>
    <p:sldId id="256" r:id="rId2"/>
    <p:sldId id="257" r:id="rId3"/>
    <p:sldId id="268" r:id="rId4"/>
    <p:sldId id="269" r:id="rId5"/>
    <p:sldId id="270" r:id="rId6"/>
    <p:sldId id="271" r:id="rId7"/>
    <p:sldId id="273" r:id="rId8"/>
    <p:sldId id="274" r:id="rId9"/>
    <p:sldId id="275" r:id="rId10"/>
    <p:sldId id="276" r:id="rId11"/>
    <p:sldId id="277" r:id="rId12"/>
    <p:sldId id="278" r:id="rId13"/>
    <p:sldId id="279" r:id="rId14"/>
    <p:sldId id="280" r:id="rId15"/>
    <p:sldId id="281" r:id="rId16"/>
    <p:sldId id="259" r:id="rId17"/>
    <p:sldId id="272" r:id="rId18"/>
    <p:sldId id="282" r:id="rId1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4" d="100"/>
          <a:sy n="84" d="100"/>
        </p:scale>
        <p:origin x="-115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A85EA06-BACE-499B-827B-715DB390C794}" type="datetimeFigureOut">
              <a:rPr lang="ar-SA" smtClean="0"/>
              <a:pPr/>
              <a:t>3/5/1434</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8B2295F-35C1-4C31-8A7C-33C366B435D5}"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E6AF463D-6AAD-4D0C-8499-7FC6D417E689}" type="datetimeFigureOut">
              <a:rPr lang="ar-SA" smtClean="0"/>
              <a:pPr/>
              <a:t>3/5/1434</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BECC810A-AFA1-406B-8156-90FFBC37FB41}"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6AF463D-6AAD-4D0C-8499-7FC6D417E689}" type="datetimeFigureOut">
              <a:rPr lang="ar-SA" smtClean="0"/>
              <a:pPr/>
              <a:t>3/5/1434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CC810A-AFA1-406B-8156-90FFBC37FB41}"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6AF463D-6AAD-4D0C-8499-7FC6D417E689}" type="datetimeFigureOut">
              <a:rPr lang="ar-SA" smtClean="0"/>
              <a:pPr/>
              <a:t>3/5/1434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CC810A-AFA1-406B-8156-90FFBC37FB41}"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6AF463D-6AAD-4D0C-8499-7FC6D417E689}" type="datetimeFigureOut">
              <a:rPr lang="ar-SA" smtClean="0"/>
              <a:pPr/>
              <a:t>3/5/1434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CC810A-AFA1-406B-8156-90FFBC37FB41}"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6AF463D-6AAD-4D0C-8499-7FC6D417E689}" type="datetimeFigureOut">
              <a:rPr lang="ar-SA" smtClean="0"/>
              <a:pPr/>
              <a:t>3/5/1434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CC810A-AFA1-406B-8156-90FFBC37FB41}"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E6AF463D-6AAD-4D0C-8499-7FC6D417E689}" type="datetimeFigureOut">
              <a:rPr lang="ar-SA" smtClean="0"/>
              <a:pPr/>
              <a:t>3/5/1434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ECC810A-AFA1-406B-8156-90FFBC37FB41}"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E6AF463D-6AAD-4D0C-8499-7FC6D417E689}" type="datetimeFigureOut">
              <a:rPr lang="ar-SA" smtClean="0"/>
              <a:pPr/>
              <a:t>3/5/1434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ECC810A-AFA1-406B-8156-90FFBC37FB41}"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E6AF463D-6AAD-4D0C-8499-7FC6D417E689}" type="datetimeFigureOut">
              <a:rPr lang="ar-SA" smtClean="0"/>
              <a:pPr/>
              <a:t>3/5/1434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ECC810A-AFA1-406B-8156-90FFBC37FB41}"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6AF463D-6AAD-4D0C-8499-7FC6D417E689}" type="datetimeFigureOut">
              <a:rPr lang="ar-SA" smtClean="0"/>
              <a:pPr/>
              <a:t>3/5/1434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ECC810A-AFA1-406B-8156-90FFBC37FB41}"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E6AF463D-6AAD-4D0C-8499-7FC6D417E689}" type="datetimeFigureOut">
              <a:rPr lang="ar-SA" smtClean="0"/>
              <a:pPr/>
              <a:t>3/5/1434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ECC810A-AFA1-406B-8156-90FFBC37FB41}"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6AF463D-6AAD-4D0C-8499-7FC6D417E689}" type="datetimeFigureOut">
              <a:rPr lang="ar-SA" smtClean="0"/>
              <a:pPr/>
              <a:t>3/5/1434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BECC810A-AFA1-406B-8156-90FFBC37FB41}"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6AF463D-6AAD-4D0C-8499-7FC6D417E689}" type="datetimeFigureOut">
              <a:rPr lang="ar-SA" smtClean="0"/>
              <a:pPr/>
              <a:t>3/5/1434</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ECC810A-AFA1-406B-8156-90FFBC37FB41}"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www.moe.gov.sa/News/Pages/Nh_1433_09_3_35.aspx"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idx="4294967295"/>
          </p:nvPr>
        </p:nvSpPr>
        <p:spPr>
          <a:xfrm>
            <a:off x="0" y="1371600"/>
            <a:ext cx="7851775" cy="1828800"/>
          </a:xfrm>
        </p:spPr>
        <p:txBody>
          <a:bodyPr/>
          <a:lstStyle/>
          <a:p>
            <a:pPr algn="ctr"/>
            <a:r>
              <a:rPr lang="ar-SA" b="1" dirty="0" smtClean="0">
                <a:solidFill>
                  <a:schemeClr val="accent1"/>
                </a:solidFill>
              </a:rPr>
              <a:t>اللجنة العليا لسياسة التعليم</a:t>
            </a:r>
            <a:br>
              <a:rPr lang="ar-SA" b="1" dirty="0" smtClean="0">
                <a:solidFill>
                  <a:schemeClr val="accent1"/>
                </a:solidFill>
              </a:rPr>
            </a:br>
            <a:r>
              <a:rPr lang="ar-SA" b="1" dirty="0" smtClean="0">
                <a:solidFill>
                  <a:schemeClr val="accent1"/>
                </a:solidFill>
              </a:rPr>
              <a:t>بالمملكة العربية السعودية</a:t>
            </a:r>
            <a:endParaRPr lang="ar-SA" b="1" dirty="0">
              <a:solidFill>
                <a:schemeClr val="accent1"/>
              </a:solidFill>
            </a:endParaRPr>
          </a:p>
        </p:txBody>
      </p:sp>
      <p:sp>
        <p:nvSpPr>
          <p:cNvPr id="3" name="عنوان فرعي 2"/>
          <p:cNvSpPr>
            <a:spLocks noGrp="1"/>
          </p:cNvSpPr>
          <p:nvPr>
            <p:ph type="subTitle" idx="4294967295"/>
          </p:nvPr>
        </p:nvSpPr>
        <p:spPr>
          <a:xfrm>
            <a:off x="928662" y="3228975"/>
            <a:ext cx="6926288" cy="1752600"/>
          </a:xfrm>
        </p:spPr>
        <p:txBody>
          <a:bodyPr>
            <a:normAutofit fontScale="85000" lnSpcReduction="20000"/>
          </a:bodyPr>
          <a:lstStyle/>
          <a:p>
            <a:pPr algn="ctr">
              <a:buNone/>
            </a:pPr>
            <a:r>
              <a:rPr lang="ar-SA" dirty="0" smtClean="0"/>
              <a:t>عرض موجز</a:t>
            </a:r>
          </a:p>
          <a:p>
            <a:pPr algn="ctr">
              <a:buNone/>
            </a:pPr>
            <a:r>
              <a:rPr lang="ar-SA" dirty="0" err="1" smtClean="0"/>
              <a:t>1433هـ</a:t>
            </a:r>
            <a:r>
              <a:rPr lang="ar-SA" dirty="0" smtClean="0"/>
              <a:t> </a:t>
            </a:r>
            <a:r>
              <a:rPr lang="ar-SA" dirty="0" smtClean="0"/>
              <a:t>-</a:t>
            </a:r>
            <a:r>
              <a:rPr lang="ar-SA" smtClean="0"/>
              <a:t>2013م</a:t>
            </a:r>
            <a:endParaRPr lang="ar-SA" dirty="0" smtClean="0"/>
          </a:p>
          <a:p>
            <a:pPr algn="ctr">
              <a:buNone/>
            </a:pPr>
            <a:r>
              <a:rPr lang="ar-SA" dirty="0" smtClean="0"/>
              <a:t>إعداد</a:t>
            </a:r>
          </a:p>
          <a:p>
            <a:pPr algn="ctr">
              <a:buNone/>
            </a:pPr>
            <a:r>
              <a:rPr lang="ar-SA" dirty="0" smtClean="0"/>
              <a:t>د. </a:t>
            </a:r>
            <a:r>
              <a:rPr lang="ar-SA" dirty="0" err="1" smtClean="0"/>
              <a:t>عبدالله</a:t>
            </a:r>
            <a:r>
              <a:rPr lang="ar-SA" dirty="0" smtClean="0"/>
              <a:t> بن صالح المقبل</a:t>
            </a:r>
          </a:p>
          <a:p>
            <a:pPr algn="ctr">
              <a:buNone/>
            </a:pPr>
            <a:r>
              <a:rPr lang="ar-SA" dirty="0" smtClean="0"/>
              <a:t>الأمين العام للجنة العليا لسياسة التعليم</a:t>
            </a:r>
            <a:endParaRPr lang="ar-S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4282" y="785794"/>
            <a:ext cx="8429684" cy="5293757"/>
          </a:xfrm>
          <a:prstGeom prst="rect">
            <a:avLst/>
          </a:prstGeom>
        </p:spPr>
        <p:txBody>
          <a:bodyPr wrap="square">
            <a:spAutoFit/>
          </a:bodyPr>
          <a:lstStyle/>
          <a:p>
            <a:endParaRPr lang="ar-SA" b="1" dirty="0" smtClean="0"/>
          </a:p>
          <a:p>
            <a:r>
              <a:rPr lang="ar-SA" sz="4000" b="1" dirty="0" smtClean="0"/>
              <a:t>1- وكيل وزارة المعارف.</a:t>
            </a:r>
          </a:p>
          <a:p>
            <a:r>
              <a:rPr lang="ar-SA" sz="4000" b="1" dirty="0" smtClean="0"/>
              <a:t>2- وكيل الرئيس العام لتعليم البنات. </a:t>
            </a:r>
          </a:p>
          <a:p>
            <a:r>
              <a:rPr lang="ar-SA" sz="4000" b="1" dirty="0" smtClean="0"/>
              <a:t>3- نائب رئيس مدينة الملك عبد العزيز للعلوم والتقنية.  </a:t>
            </a:r>
          </a:p>
          <a:p>
            <a:r>
              <a:rPr lang="ar-SA" sz="4000" b="1" dirty="0" smtClean="0"/>
              <a:t>4- نائب محافظ المؤسسة العامة للتعليم الفني والتدريب المهني.  </a:t>
            </a:r>
          </a:p>
          <a:p>
            <a:r>
              <a:rPr lang="ar-SA" sz="4000" b="1" dirty="0" smtClean="0"/>
              <a:t>5- وكيل وزارة التعليم العالي. </a:t>
            </a:r>
          </a:p>
          <a:p>
            <a:r>
              <a:rPr lang="ar-SA" sz="4000" b="1" dirty="0" smtClean="0"/>
              <a:t>6- أمين عام مجلس التعليم العالي.</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4282" y="785794"/>
            <a:ext cx="8429684" cy="4062651"/>
          </a:xfrm>
          <a:prstGeom prst="rect">
            <a:avLst/>
          </a:prstGeom>
        </p:spPr>
        <p:txBody>
          <a:bodyPr wrap="square">
            <a:spAutoFit/>
          </a:bodyPr>
          <a:lstStyle/>
          <a:p>
            <a:endParaRPr lang="ar-SA" b="1" dirty="0" smtClean="0"/>
          </a:p>
          <a:p>
            <a:r>
              <a:rPr lang="ar-SA" sz="4000" b="1" dirty="0" smtClean="0"/>
              <a:t>7- نائب رئيس الديوان العام للخدمة المدنية.</a:t>
            </a:r>
          </a:p>
          <a:p>
            <a:r>
              <a:rPr lang="ar-SA" sz="4000" b="1" dirty="0" smtClean="0"/>
              <a:t>8- نائب مدير عام معهد الإدارة العامة.  </a:t>
            </a:r>
          </a:p>
          <a:p>
            <a:r>
              <a:rPr lang="ar-SA" sz="4000" b="1" dirty="0" smtClean="0"/>
              <a:t>9- وكيل وزارة الثقافة والإعلام.</a:t>
            </a:r>
          </a:p>
          <a:p>
            <a:r>
              <a:rPr lang="ar-SA" sz="4000" b="1" dirty="0" smtClean="0"/>
              <a:t>10- وكيل وزارة الشؤون الإسلامية والأوقاف والدعوة والإرشاد.</a:t>
            </a:r>
            <a:endParaRPr lang="ar-SA" sz="4000" b="1" dirty="0"/>
          </a:p>
          <a:p>
            <a:r>
              <a:rPr lang="ar-SA" sz="4000" b="1" dirty="0" smtClean="0"/>
              <a:t>11- أمين عام اللجنة العليا لسياسة التعليم.</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2844" y="500043"/>
            <a:ext cx="8643998" cy="6524863"/>
          </a:xfrm>
          <a:prstGeom prst="rect">
            <a:avLst/>
          </a:prstGeom>
        </p:spPr>
        <p:txBody>
          <a:bodyPr wrap="square">
            <a:spAutoFit/>
          </a:bodyPr>
          <a:lstStyle/>
          <a:p>
            <a:endParaRPr lang="ar-SA" b="1" dirty="0" smtClean="0"/>
          </a:p>
          <a:p>
            <a:r>
              <a:rPr lang="ar-SA" sz="4000" b="1" dirty="0" smtClean="0">
                <a:solidFill>
                  <a:schemeClr val="accent1"/>
                </a:solidFill>
              </a:rPr>
              <a:t>3- اللجنة الفنية:</a:t>
            </a:r>
          </a:p>
          <a:p>
            <a:r>
              <a:rPr lang="ar-SA" sz="4000" b="1" dirty="0"/>
              <a:t> </a:t>
            </a:r>
            <a:r>
              <a:rPr lang="ar-SA" sz="4000" b="1" dirty="0" smtClean="0"/>
              <a:t>   تشكلت اللجنة بناءً على موافقة وزير المعارف نائب رئيس اللجنة العليا لسياسة التعليم شرحاً على مذكرة الأمين العام للجنة العليا لسياسة التعليم في 27 ربيع الثاني 1412هـ وشكلت اللجنة بخطاب وكيل وزارة المعارف الأمين العام للجنة العليا لسياسة التعليم وأعيد تشكيلها في 5 ذو القعدة 1414هـ ثم أعيد تشكيلها بخطاب وزير المعارف في 1 شعبان 1416هـ. </a:t>
            </a:r>
            <a:r>
              <a:rPr lang="ar-SA" sz="4000" b="1" smtClean="0"/>
              <a:t>وانتهت أعمالها </a:t>
            </a:r>
            <a:r>
              <a:rPr lang="ar-SA" sz="4000" b="1" dirty="0" smtClean="0"/>
              <a:t>في 30 شعبان 1418هـ.</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4282" y="785794"/>
            <a:ext cx="8429684" cy="5909310"/>
          </a:xfrm>
          <a:prstGeom prst="rect">
            <a:avLst/>
          </a:prstGeom>
        </p:spPr>
        <p:txBody>
          <a:bodyPr wrap="square">
            <a:spAutoFit/>
          </a:bodyPr>
          <a:lstStyle/>
          <a:p>
            <a:endParaRPr lang="ar-SA" b="1" dirty="0" smtClean="0"/>
          </a:p>
          <a:p>
            <a:r>
              <a:rPr lang="ar-SA" sz="4000" b="1" dirty="0" smtClean="0">
                <a:solidFill>
                  <a:schemeClr val="accent1"/>
                </a:solidFill>
              </a:rPr>
              <a:t>ابرز أعمال اللجنة العليا لسياسة التعليم وقراراتها:</a:t>
            </a:r>
          </a:p>
          <a:p>
            <a:r>
              <a:rPr lang="ar-SA" sz="4000" b="1" dirty="0"/>
              <a:t> </a:t>
            </a:r>
            <a:r>
              <a:rPr lang="ar-SA" sz="4000" b="1" dirty="0" smtClean="0"/>
              <a:t>   تناولت اللجنة العليا لسياسة التعليم كماً كبيراً من الموضوعات وصدر عنها العديد من القرارات والتوصيات إلى الجهات التعليمية حيث بلغ عدد القرارات التي أصدرتها اللجنة منذ تأسيسها أكثر من 321 قراراً ومحضراً وتوصية.</a:t>
            </a:r>
          </a:p>
          <a:p>
            <a:r>
              <a:rPr lang="ar-SA" sz="4000" b="1" dirty="0" smtClean="0"/>
              <a:t>كان أهمها صياغة سياسة التعليم في المملكة التي تشمل التعليم العام والمهني والعالي.</a:t>
            </a:r>
          </a:p>
          <a:p>
            <a:endParaRPr lang="ar-SA" sz="4000"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4282" y="785794"/>
            <a:ext cx="8429684" cy="5293757"/>
          </a:xfrm>
          <a:prstGeom prst="rect">
            <a:avLst/>
          </a:prstGeom>
        </p:spPr>
        <p:txBody>
          <a:bodyPr wrap="square">
            <a:spAutoFit/>
          </a:bodyPr>
          <a:lstStyle/>
          <a:p>
            <a:endParaRPr lang="ar-SA" b="1" dirty="0" smtClean="0"/>
          </a:p>
          <a:p>
            <a:r>
              <a:rPr lang="ar-SA" sz="4000" b="1" dirty="0" smtClean="0">
                <a:solidFill>
                  <a:schemeClr val="accent1"/>
                </a:solidFill>
              </a:rPr>
              <a:t> وأيضاً من ابرز أعمال اللجنة العليا لسياسة التعليم وقراراتها:</a:t>
            </a:r>
          </a:p>
          <a:p>
            <a:r>
              <a:rPr lang="ar-SA" sz="4000" b="1" dirty="0" smtClean="0"/>
              <a:t>1- إعداد وإقرار مناهج التعليم في المملكة.</a:t>
            </a:r>
          </a:p>
          <a:p>
            <a:r>
              <a:rPr lang="ar-SA" sz="4000" b="1" dirty="0" smtClean="0"/>
              <a:t>2- إعداد وإقرار اللوائح الداخلية لمراحل التعليم العام في المملكة.</a:t>
            </a:r>
          </a:p>
          <a:p>
            <a:r>
              <a:rPr lang="ar-SA" sz="4000" b="1" dirty="0" smtClean="0"/>
              <a:t>3- إعداد وإقرار لائحة تقويم الطالب.</a:t>
            </a:r>
          </a:p>
          <a:p>
            <a:r>
              <a:rPr lang="ar-SA" sz="4000" b="1" dirty="0" smtClean="0"/>
              <a:t>4- تحديد وتنظيم مواعيد الدراسة والاختبارات والإجازات بمراحل التعليم العام.</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4282" y="785794"/>
            <a:ext cx="8429684" cy="4062651"/>
          </a:xfrm>
          <a:prstGeom prst="rect">
            <a:avLst/>
          </a:prstGeom>
        </p:spPr>
        <p:txBody>
          <a:bodyPr wrap="square">
            <a:spAutoFit/>
          </a:bodyPr>
          <a:lstStyle/>
          <a:p>
            <a:endParaRPr lang="ar-SA" b="1" dirty="0" smtClean="0"/>
          </a:p>
          <a:p>
            <a:r>
              <a:rPr lang="ar-SA" sz="4000" b="1" dirty="0" smtClean="0"/>
              <a:t>5- إقرار ضوابط افتتاح مدارس التعليم العام.</a:t>
            </a:r>
          </a:p>
          <a:p>
            <a:r>
              <a:rPr lang="ar-SA" sz="4000" b="1" dirty="0" smtClean="0"/>
              <a:t>6- إعداد دراسة وتقويم شامل للتعليم عبر فريق يعمل تحت مظلة الأمانة .</a:t>
            </a:r>
          </a:p>
          <a:p>
            <a:r>
              <a:rPr lang="ar-SA" sz="4000" b="1" dirty="0" smtClean="0"/>
              <a:t>7- إقرار تدريس اللغة الإنجليزية في الصف السادس ابتدائي.</a:t>
            </a:r>
          </a:p>
          <a:p>
            <a:endParaRPr lang="ar-SA" sz="4000" b="1"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571472" y="1000108"/>
            <a:ext cx="7643866" cy="5632311"/>
          </a:xfrm>
          <a:prstGeom prst="rect">
            <a:avLst/>
          </a:prstGeom>
        </p:spPr>
        <p:txBody>
          <a:bodyPr wrap="square">
            <a:spAutoFit/>
          </a:bodyPr>
          <a:lstStyle/>
          <a:p>
            <a:r>
              <a:rPr lang="ar-SA" sz="4000" b="1" dirty="0" smtClean="0">
                <a:solidFill>
                  <a:schemeClr val="accent1"/>
                </a:solidFill>
              </a:rPr>
              <a:t>الوضع الحالي للجنة العليا لسياسة التعليم:</a:t>
            </a:r>
          </a:p>
          <a:p>
            <a:r>
              <a:rPr lang="ar-SA" sz="4000" b="1" dirty="0" smtClean="0"/>
              <a:t>	صدر في 3 جمادي الأولى 1425هـ قرار مجلس الوزراء بدمجها مع مجلس التعليم العالي تحت مسمى المجلس الأعلى للتعليم.</a:t>
            </a:r>
          </a:p>
          <a:p>
            <a:r>
              <a:rPr lang="ar-SA" sz="4000" b="1" dirty="0" smtClean="0"/>
              <a:t>ثم صدر قرار مجلس الوزراء في 29 ذو القعدة 1425هـ بالاستمرار في ممارسة اختصاصاتها حتى تعدل الأنظمة التي تأثرت بالترتيبات التنظيمية الصادرة بالقرار.</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571472" y="1071546"/>
            <a:ext cx="7929618" cy="4401205"/>
          </a:xfrm>
          <a:prstGeom prst="rect">
            <a:avLst/>
          </a:prstGeom>
          <a:noFill/>
        </p:spPr>
        <p:txBody>
          <a:bodyPr wrap="square" rtlCol="1">
            <a:spAutoFit/>
          </a:bodyPr>
          <a:lstStyle/>
          <a:p>
            <a:r>
              <a:rPr lang="ar-SA" sz="4000" dirty="0" smtClean="0"/>
              <a:t>وآخر قرارات صدرت عن اللجنة العليا لسياسة التعليم هي </a:t>
            </a:r>
            <a:r>
              <a:rPr lang="ar-SA" sz="4000" dirty="0" err="1" smtClean="0"/>
              <a:t>الآتي:</a:t>
            </a:r>
            <a:endParaRPr lang="ar-SA" sz="4000" dirty="0" smtClean="0"/>
          </a:p>
          <a:p>
            <a:r>
              <a:rPr lang="ar-SA" sz="4000" dirty="0" smtClean="0"/>
              <a:t>1- قرار تعديل ضوابط افتتاح مدارس التعليم العام للبنين والبنات.</a:t>
            </a:r>
          </a:p>
          <a:p>
            <a:r>
              <a:rPr lang="ar-SA" sz="4000" dirty="0" smtClean="0"/>
              <a:t>2- قرار شمول الطلاب غير السعوديين المولودين في المملكة من أمهات سعوديات بمكافأة </a:t>
            </a:r>
            <a:r>
              <a:rPr lang="ar-SA" sz="4000" dirty="0" err="1" smtClean="0"/>
              <a:t>برامج </a:t>
            </a:r>
            <a:r>
              <a:rPr lang="ar-SA" sz="4000" dirty="0" smtClean="0"/>
              <a:t>‏التربية </a:t>
            </a:r>
            <a:r>
              <a:rPr lang="ar-SA" sz="4000" dirty="0" err="1" smtClean="0"/>
              <a:t>الخاصة.</a:t>
            </a:r>
            <a:r>
              <a:rPr lang="ar-SA" sz="4000" dirty="0" smtClean="0">
                <a:hlinkClick r:id="rId2"/>
              </a:rPr>
              <a:t> </a:t>
            </a:r>
            <a:endParaRPr lang="ar-SA" sz="40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28596" y="857232"/>
            <a:ext cx="8072494" cy="5632311"/>
          </a:xfrm>
          <a:prstGeom prst="rect">
            <a:avLst/>
          </a:prstGeom>
        </p:spPr>
        <p:txBody>
          <a:bodyPr wrap="square">
            <a:spAutoFit/>
          </a:bodyPr>
          <a:lstStyle/>
          <a:p>
            <a:r>
              <a:rPr lang="ar-SA" sz="4000" dirty="0" smtClean="0"/>
              <a:t>وتقوم الأمانة العامة للجنة العليا لسياسة التعليم حالياً بالتواصل مع وزارة التربية والتعليم للتهيئة لعقد اجتماع اللجنة التحضيرية للجنة العليا لسياسة التعليم بشأن </a:t>
            </a:r>
            <a:r>
              <a:rPr lang="ar-SA" sz="4000" dirty="0" err="1" smtClean="0"/>
              <a:t>الآتي:</a:t>
            </a:r>
            <a:endParaRPr lang="ar-SA" sz="4000" dirty="0" smtClean="0"/>
          </a:p>
          <a:p>
            <a:r>
              <a:rPr lang="ar-SA" sz="4000" dirty="0" smtClean="0"/>
              <a:t>1- تعديل لائحة تقويم الطالب.</a:t>
            </a:r>
          </a:p>
          <a:p>
            <a:r>
              <a:rPr lang="ar-SA" sz="4000" dirty="0" smtClean="0"/>
              <a:t>2- انهاء اجراءات اقرار لائحة التعليم الالزامي.</a:t>
            </a:r>
          </a:p>
          <a:p>
            <a:r>
              <a:rPr lang="ar-SA" sz="4000" dirty="0" smtClean="0"/>
              <a:t>وذلك تمهيداً لعرضها على اللجنة العليا لسياسة التعليم لإقرارها.</a:t>
            </a:r>
          </a:p>
          <a:p>
            <a:r>
              <a:rPr lang="ar-SA" sz="4000" dirty="0" smtClean="0"/>
              <a:t> </a:t>
            </a:r>
            <a:endParaRPr lang="ar-SA"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785786" y="714356"/>
            <a:ext cx="7786742" cy="5846625"/>
          </a:xfrm>
          <a:prstGeom prst="rect">
            <a:avLst/>
          </a:prstGeom>
          <a:noFill/>
        </p:spPr>
        <p:txBody>
          <a:bodyPr wrap="square" rtlCol="1">
            <a:spAutoFit/>
          </a:bodyPr>
          <a:lstStyle/>
          <a:p>
            <a:r>
              <a:rPr lang="ar-SA" sz="4000"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rPr>
              <a:t>رئيس وأعضاء اللجنة العليا لسياسة التعليم</a:t>
            </a:r>
          </a:p>
          <a:p>
            <a:r>
              <a:rPr lang="ar-SA" sz="4000" b="1" dirty="0" smtClean="0">
                <a:ln w="12700">
                  <a:solidFill>
                    <a:schemeClr val="tx2">
                      <a:satMod val="155000"/>
                    </a:schemeClr>
                  </a:solidFill>
                  <a:prstDash val="solid"/>
                </a:ln>
                <a:effectLst>
                  <a:outerShdw blurRad="41275" dist="20320" dir="1800000" algn="tl" rotWithShape="0">
                    <a:srgbClr val="000000">
                      <a:alpha val="40000"/>
                    </a:srgbClr>
                  </a:outerShdw>
                </a:effectLst>
              </a:rPr>
              <a:t>1- خادم الحرمين الشريفين       رئيساً</a:t>
            </a:r>
          </a:p>
          <a:p>
            <a:r>
              <a:rPr lang="ar-SA" sz="4000" b="1" dirty="0" smtClean="0">
                <a:ln w="12700">
                  <a:solidFill>
                    <a:schemeClr val="tx2">
                      <a:satMod val="155000"/>
                    </a:schemeClr>
                  </a:solidFill>
                  <a:prstDash val="solid"/>
                </a:ln>
                <a:effectLst>
                  <a:outerShdw blurRad="41275" dist="20320" dir="1800000" algn="tl" rotWithShape="0">
                    <a:srgbClr val="000000">
                      <a:alpha val="40000"/>
                    </a:srgbClr>
                  </a:outerShdw>
                </a:effectLst>
              </a:rPr>
              <a:t>2- وزير التربية والتعليم          نائباً للرئيس</a:t>
            </a:r>
          </a:p>
          <a:p>
            <a:r>
              <a:rPr lang="ar-SA" sz="4000" b="1" dirty="0" smtClean="0">
                <a:ln w="12700">
                  <a:solidFill>
                    <a:schemeClr val="tx2">
                      <a:satMod val="155000"/>
                    </a:schemeClr>
                  </a:solidFill>
                  <a:prstDash val="solid"/>
                </a:ln>
                <a:effectLst>
                  <a:outerShdw blurRad="41275" dist="20320" dir="1800000" algn="tl" rotWithShape="0">
                    <a:srgbClr val="000000">
                      <a:alpha val="40000"/>
                    </a:srgbClr>
                  </a:outerShdw>
                </a:effectLst>
              </a:rPr>
              <a:t>3- وزير التعليم العالي            عضواً</a:t>
            </a:r>
          </a:p>
          <a:p>
            <a:r>
              <a:rPr lang="ar-SA" sz="4000" b="1" dirty="0" smtClean="0">
                <a:ln w="12700">
                  <a:solidFill>
                    <a:schemeClr val="tx2">
                      <a:satMod val="155000"/>
                    </a:schemeClr>
                  </a:solidFill>
                  <a:prstDash val="solid"/>
                </a:ln>
                <a:effectLst>
                  <a:outerShdw blurRad="41275" dist="20320" dir="1800000" algn="tl" rotWithShape="0">
                    <a:srgbClr val="000000">
                      <a:alpha val="40000"/>
                    </a:srgbClr>
                  </a:outerShdw>
                </a:effectLst>
              </a:rPr>
              <a:t>4- وزير الخدمة المدنية          عضواً</a:t>
            </a:r>
          </a:p>
          <a:p>
            <a:r>
              <a:rPr lang="ar-SA" sz="4000" b="1" dirty="0" smtClean="0">
                <a:ln w="12700">
                  <a:solidFill>
                    <a:schemeClr val="tx2">
                      <a:satMod val="155000"/>
                    </a:schemeClr>
                  </a:solidFill>
                  <a:prstDash val="solid"/>
                </a:ln>
                <a:effectLst>
                  <a:outerShdw blurRad="41275" dist="20320" dir="1800000" algn="tl" rotWithShape="0">
                    <a:srgbClr val="000000">
                      <a:alpha val="40000"/>
                    </a:srgbClr>
                  </a:outerShdw>
                </a:effectLst>
              </a:rPr>
              <a:t>5- وزير الثقافة والإعلام         عضواً</a:t>
            </a:r>
          </a:p>
          <a:p>
            <a:r>
              <a:rPr lang="ar-SA" sz="4000" b="1" dirty="0" smtClean="0">
                <a:ln w="12700">
                  <a:solidFill>
                    <a:schemeClr val="tx2">
                      <a:satMod val="155000"/>
                    </a:schemeClr>
                  </a:solidFill>
                  <a:prstDash val="solid"/>
                </a:ln>
                <a:effectLst>
                  <a:outerShdw blurRad="41275" dist="20320" dir="1800000" algn="tl" rotWithShape="0">
                    <a:srgbClr val="000000">
                      <a:alpha val="40000"/>
                    </a:srgbClr>
                  </a:outerShdw>
                </a:effectLst>
              </a:rPr>
              <a:t>6- وزير العمل                    عضواً</a:t>
            </a:r>
          </a:p>
          <a:p>
            <a:r>
              <a:rPr lang="ar-SA" sz="4000" b="1" dirty="0" smtClean="0">
                <a:ln w="12700">
                  <a:solidFill>
                    <a:schemeClr val="tx2">
                      <a:satMod val="155000"/>
                    </a:schemeClr>
                  </a:solidFill>
                  <a:prstDash val="solid"/>
                </a:ln>
                <a:effectLst>
                  <a:outerShdw blurRad="41275" dist="20320" dir="1800000" algn="tl" rotWithShape="0">
                    <a:srgbClr val="000000">
                      <a:alpha val="40000"/>
                    </a:srgbClr>
                  </a:outerShdw>
                </a:effectLst>
              </a:rPr>
              <a:t>7- وزير الحج                    عضواً</a:t>
            </a:r>
          </a:p>
          <a:p>
            <a:r>
              <a:rPr lang="ar-SA" sz="4000" b="1" dirty="0" smtClean="0">
                <a:ln w="12700">
                  <a:solidFill>
                    <a:schemeClr val="tx2">
                      <a:satMod val="155000"/>
                    </a:schemeClr>
                  </a:solidFill>
                  <a:prstDash val="solid"/>
                </a:ln>
                <a:effectLst>
                  <a:outerShdw blurRad="41275" dist="20320" dir="1800000" algn="tl" rotWithShape="0">
                    <a:srgbClr val="000000">
                      <a:alpha val="40000"/>
                    </a:srgbClr>
                  </a:outerShdw>
                </a:effectLst>
              </a:rPr>
              <a:t>8- وزير الشؤون الإسلامية     عضواً</a:t>
            </a:r>
          </a:p>
        </p:txBody>
      </p:sp>
      <p:sp>
        <p:nvSpPr>
          <p:cNvPr id="3" name="عنصر نائب لرقم الشريحة 2"/>
          <p:cNvSpPr>
            <a:spLocks noGrp="1"/>
          </p:cNvSpPr>
          <p:nvPr>
            <p:ph type="sldNum" sz="quarter" idx="12"/>
          </p:nvPr>
        </p:nvSpPr>
        <p:spPr/>
        <p:txBody>
          <a:bodyPr/>
          <a:lstStyle/>
          <a:p>
            <a:fld id="{BECC810A-AFA1-406B-8156-90FFBC37FB41}" type="slidenum">
              <a:rPr lang="ar-SA" smtClean="0"/>
              <a:pPr/>
              <a:t>2</a:t>
            </a:fld>
            <a:endParaRPr lang="ar-SA"/>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500034" y="1857364"/>
            <a:ext cx="7786742" cy="3785652"/>
          </a:xfrm>
          <a:prstGeom prst="rect">
            <a:avLst/>
          </a:prstGeom>
        </p:spPr>
        <p:txBody>
          <a:bodyPr wrap="square">
            <a:spAutoFit/>
          </a:bodyPr>
          <a:lstStyle/>
          <a:p>
            <a:r>
              <a:rPr lang="ar-SA" sz="4000" b="1" dirty="0" smtClean="0">
                <a:solidFill>
                  <a:schemeClr val="accent1"/>
                </a:solidFill>
              </a:rPr>
              <a:t>لمحة تاريخية:</a:t>
            </a:r>
          </a:p>
          <a:p>
            <a:r>
              <a:rPr lang="ar-SA" sz="4000" b="1" dirty="0" smtClean="0"/>
              <a:t>	تم إنشاء اللجنة العليا لسياسة التعليم في 27 محرم 1383هـ بقرار من مجلس الوزراء.</a:t>
            </a:r>
          </a:p>
          <a:p>
            <a:r>
              <a:rPr lang="ar-SA" sz="4000" b="1" dirty="0" smtClean="0"/>
              <a:t>وفوضت اللجنة أمر البت في مناهج التعليم في جميع مراحله وما يتبعها من لوائح. واعتبرت قراراتها نافذة.</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57158" y="1214422"/>
            <a:ext cx="7786742" cy="4401205"/>
          </a:xfrm>
          <a:prstGeom prst="rect">
            <a:avLst/>
          </a:prstGeom>
        </p:spPr>
        <p:txBody>
          <a:bodyPr wrap="square">
            <a:spAutoFit/>
          </a:bodyPr>
          <a:lstStyle/>
          <a:p>
            <a:r>
              <a:rPr lang="ar-SA" sz="4000" b="1" dirty="0" smtClean="0"/>
              <a:t>وتشكلت أول لجنة عليا لسياسة التعليم من:</a:t>
            </a:r>
          </a:p>
          <a:p>
            <a:r>
              <a:rPr lang="ar-SA" sz="4000" b="1" dirty="0" smtClean="0"/>
              <a:t>1- وزير الداخلية.</a:t>
            </a:r>
          </a:p>
          <a:p>
            <a:r>
              <a:rPr lang="ar-SA" sz="4000" b="1" dirty="0" smtClean="0"/>
              <a:t>2- وزير الدفاع والطيران.</a:t>
            </a:r>
          </a:p>
          <a:p>
            <a:r>
              <a:rPr lang="ar-SA" sz="4000" b="1" dirty="0" smtClean="0"/>
              <a:t>3- وزير المعارف.</a:t>
            </a:r>
          </a:p>
          <a:p>
            <a:r>
              <a:rPr lang="ar-SA" sz="4000" b="1" dirty="0" smtClean="0"/>
              <a:t>4- مدير المعاهد العلمية.</a:t>
            </a:r>
          </a:p>
          <a:p>
            <a:r>
              <a:rPr lang="ar-SA" sz="4000" b="1" dirty="0" smtClean="0"/>
              <a:t>ثم توالت بعد ذلك قرارات ضم الأعضاء وإعادة التشكيل.</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85720" y="857232"/>
            <a:ext cx="8358246" cy="5632311"/>
          </a:xfrm>
          <a:prstGeom prst="rect">
            <a:avLst/>
          </a:prstGeom>
        </p:spPr>
        <p:txBody>
          <a:bodyPr wrap="square">
            <a:spAutoFit/>
          </a:bodyPr>
          <a:lstStyle/>
          <a:p>
            <a:r>
              <a:rPr lang="ar-SA" sz="4000" b="1" dirty="0" smtClean="0"/>
              <a:t>ومنذ إنشاء اللجنة في عام 1383هـ وهي تعقد اجتماعاتها برئاسة خادم الحرمين الشريفين الملك فهد رحمه الله منذ إن كان وزيراً للداخلية. وقد أناب عنه سمو وزير الدفاع والطيران والمفتش العام برئاسة اللجنة في 4 ربيع الثاني 1395هـ حتى الموافقة على طلب سموه بإعفائه من رئاسة اللجنة في 14 جمادي الآخرة 1411هـ وتعيين وزير المعارف نائباً لرئيس اللجنة العليا لسياسة التعليم.</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85720" y="1142984"/>
            <a:ext cx="8358246" cy="4401205"/>
          </a:xfrm>
          <a:prstGeom prst="rect">
            <a:avLst/>
          </a:prstGeom>
        </p:spPr>
        <p:txBody>
          <a:bodyPr wrap="square">
            <a:spAutoFit/>
          </a:bodyPr>
          <a:lstStyle/>
          <a:p>
            <a:r>
              <a:rPr lang="ar-SA" sz="4000" b="1" dirty="0" smtClean="0"/>
              <a:t>وقد ارتبطت سكرتارية اللجنة العليا لسياسة التعليم وأمانتها منذ تأسيسها بمكتب سمو وزير الداخلية آنذاك، وتولى مدير عام مكتب سموه سكرتارية اللجنة. </a:t>
            </a:r>
          </a:p>
          <a:p>
            <a:r>
              <a:rPr lang="ar-SA" sz="4000" b="1" dirty="0" smtClean="0"/>
              <a:t>وفي 18 ذو القعدة 1395هـ أعيد تشكيل اللجنة وسمي وكيل وزارة المعارف للشؤون التعليمية والإدارية أميناً عاماً للجنة العليا لسياسة التعليم.</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71472" y="1500174"/>
            <a:ext cx="7786742" cy="3447098"/>
          </a:xfrm>
          <a:prstGeom prst="rect">
            <a:avLst/>
          </a:prstGeom>
        </p:spPr>
        <p:txBody>
          <a:bodyPr wrap="square">
            <a:spAutoFit/>
          </a:bodyPr>
          <a:lstStyle/>
          <a:p>
            <a:endParaRPr lang="ar-SA" b="1" dirty="0" smtClean="0"/>
          </a:p>
          <a:p>
            <a:r>
              <a:rPr lang="ar-SA" sz="4000" b="1" dirty="0" smtClean="0"/>
              <a:t>وصدر قرار مجلس الوزراء في 21 ذو القعدة 1411هـ بتعيين الأستاذ/ عمر بن سليمان الحصين على وظيفة أمين عام اللجنة العليا لسياسة التعليم بالمرتبة 15 والمحدثة في الميزانية المالية للدولة لعام 1411هـ.</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4282" y="785794"/>
            <a:ext cx="8429684" cy="5909310"/>
          </a:xfrm>
          <a:prstGeom prst="rect">
            <a:avLst/>
          </a:prstGeom>
        </p:spPr>
        <p:txBody>
          <a:bodyPr wrap="square">
            <a:spAutoFit/>
          </a:bodyPr>
          <a:lstStyle/>
          <a:p>
            <a:endParaRPr lang="ar-SA" b="1" dirty="0" smtClean="0"/>
          </a:p>
          <a:p>
            <a:r>
              <a:rPr lang="ar-SA" sz="4000" b="1" dirty="0" smtClean="0">
                <a:solidFill>
                  <a:schemeClr val="accent1"/>
                </a:solidFill>
              </a:rPr>
              <a:t>اللجان التابعة للجنة العليا لسياسة التعليم:</a:t>
            </a:r>
          </a:p>
          <a:p>
            <a:r>
              <a:rPr lang="ar-SA" sz="4000" b="1" dirty="0" smtClean="0">
                <a:solidFill>
                  <a:schemeClr val="accent1"/>
                </a:solidFill>
              </a:rPr>
              <a:t>1- اللجنة الفرعية: </a:t>
            </a:r>
          </a:p>
          <a:p>
            <a:r>
              <a:rPr lang="ar-SA" sz="4000" b="1" dirty="0"/>
              <a:t> </a:t>
            </a:r>
            <a:r>
              <a:rPr lang="ar-SA" sz="4000" b="1" dirty="0" smtClean="0"/>
              <a:t>    شكلت هذه اللجنة لوضع مسودة مشروع السياسة العامة للتعليم في المملكة بموجب موافقة رئيس مجلس الوزراء في 27 جمادي الأولى 1384هـ برئاسة وزير المعارف وعضوية 20 شخصاً من </a:t>
            </a:r>
            <a:r>
              <a:rPr lang="ar-SA" sz="4000" b="1" dirty="0" err="1" smtClean="0"/>
              <a:t>اهل</a:t>
            </a:r>
            <a:r>
              <a:rPr lang="ar-SA" sz="4000" b="1" dirty="0" smtClean="0"/>
              <a:t> الخبرة والاختصاص. وانتهت أعمال اللجنة بوضع السياسة واعتمادها بقرار مجلس الوزراء في 16 رمضان 1389هـ.</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4282" y="785794"/>
            <a:ext cx="8429684" cy="5909310"/>
          </a:xfrm>
          <a:prstGeom prst="rect">
            <a:avLst/>
          </a:prstGeom>
        </p:spPr>
        <p:txBody>
          <a:bodyPr wrap="square">
            <a:spAutoFit/>
          </a:bodyPr>
          <a:lstStyle/>
          <a:p>
            <a:endParaRPr lang="ar-SA" b="1" dirty="0" smtClean="0"/>
          </a:p>
          <a:p>
            <a:r>
              <a:rPr lang="ar-SA" sz="4000" b="1" dirty="0" smtClean="0">
                <a:solidFill>
                  <a:schemeClr val="accent1"/>
                </a:solidFill>
              </a:rPr>
              <a:t>1- اللجنة التحضيرية: </a:t>
            </a:r>
          </a:p>
          <a:p>
            <a:r>
              <a:rPr lang="ar-SA" sz="4000" b="1" dirty="0"/>
              <a:t> </a:t>
            </a:r>
            <a:r>
              <a:rPr lang="ar-SA" sz="4000" b="1" dirty="0" smtClean="0"/>
              <a:t>    شكلت هذه اللجنة بموجب موافقة نائب رئيس مجلس الوزراء في 21 ربيع الأول لتكون بمثابة لجنة استشارية للجنة العليا يوكل إليها تحضير الدراسات عن الموضوعات الفنية التي ترد للجنة العليا لسياسة التعليم.  وأعيد تشكيلها بموجب موافقة خادم الحرمين الشريفين في 5 رجب 1416هـ والموافقة السامية في 13 صفر 1423هـ لضم عضوين آخرين على النحو التالي:</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249</TotalTime>
  <Words>756</Words>
  <Application>Microsoft Office PowerPoint</Application>
  <PresentationFormat>عرض على الشاشة (3:4)‏</PresentationFormat>
  <Paragraphs>78</Paragraphs>
  <Slides>18</Slides>
  <Notes>0</Notes>
  <HiddenSlides>0</HiddenSlides>
  <MMClips>0</MMClips>
  <ScaleCrop>false</ScaleCrop>
  <HeadingPairs>
    <vt:vector size="4" baseType="variant">
      <vt:variant>
        <vt:lpstr>سمة</vt:lpstr>
      </vt:variant>
      <vt:variant>
        <vt:i4>1</vt:i4>
      </vt:variant>
      <vt:variant>
        <vt:lpstr>عناوين الشرائح</vt:lpstr>
      </vt:variant>
      <vt:variant>
        <vt:i4>18</vt:i4>
      </vt:variant>
    </vt:vector>
  </HeadingPairs>
  <TitlesOfParts>
    <vt:vector size="19" baseType="lpstr">
      <vt:lpstr>تدفق</vt:lpstr>
      <vt:lpstr>اللجنة العليا لسياسة التعليم بالمملكة العربية السعودية</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اللجنة العليا لسياسة التعليم بالمملكة العربية السعودية</dc:title>
  <dc:creator>amekbel</dc:creator>
  <cp:lastModifiedBy>A1</cp:lastModifiedBy>
  <cp:revision>48</cp:revision>
  <dcterms:created xsi:type="dcterms:W3CDTF">2010-03-07T05:46:15Z</dcterms:created>
  <dcterms:modified xsi:type="dcterms:W3CDTF">2013-01-16T06:42:37Z</dcterms:modified>
</cp:coreProperties>
</file>